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1"/>
    <p:restoredTop sz="86096"/>
  </p:normalViewPr>
  <p:slideViewPr>
    <p:cSldViewPr snapToGrid="0" snapToObjects="1">
      <p:cViewPr varScale="1">
        <p:scale>
          <a:sx n="53" d="100"/>
          <a:sy n="53" d="100"/>
        </p:scale>
        <p:origin x="121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Steve</a:t>
            </a:r>
          </a:p>
        </p:txBody>
      </p:sp>
    </p:spTree>
    <p:extLst>
      <p:ext uri="{BB962C8B-B14F-4D97-AF65-F5344CB8AC3E}">
        <p14:creationId xmlns:p14="http://schemas.microsoft.com/office/powerpoint/2010/main" val="8213575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40268008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11816526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33354743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2103272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14317203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20976829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29290529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8873770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 - walk thru live site</a:t>
            </a:r>
          </a:p>
        </p:txBody>
      </p:sp>
    </p:spTree>
    <p:extLst>
      <p:ext uri="{BB962C8B-B14F-4D97-AF65-F5344CB8AC3E}">
        <p14:creationId xmlns:p14="http://schemas.microsoft.com/office/powerpoint/2010/main" val="39712882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thought from each team member?</a:t>
            </a:r>
          </a:p>
        </p:txBody>
      </p:sp>
    </p:spTree>
    <p:extLst>
      <p:ext uri="{BB962C8B-B14F-4D97-AF65-F5344CB8AC3E}">
        <p14:creationId xmlns:p14="http://schemas.microsoft.com/office/powerpoint/2010/main" val="4155858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Steve</a:t>
            </a:r>
          </a:p>
        </p:txBody>
      </p:sp>
    </p:spTree>
    <p:extLst>
      <p:ext uri="{BB962C8B-B14F-4D97-AF65-F5344CB8AC3E}">
        <p14:creationId xmlns:p14="http://schemas.microsoft.com/office/powerpoint/2010/main" val="14255536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Steve</a:t>
            </a:r>
          </a:p>
        </p:txBody>
      </p:sp>
    </p:spTree>
    <p:extLst>
      <p:ext uri="{BB962C8B-B14F-4D97-AF65-F5344CB8AC3E}">
        <p14:creationId xmlns:p14="http://schemas.microsoft.com/office/powerpoint/2010/main" val="26773412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Steve</a:t>
            </a:r>
          </a:p>
        </p:txBody>
      </p:sp>
    </p:spTree>
    <p:extLst>
      <p:ext uri="{BB962C8B-B14F-4D97-AF65-F5344CB8AC3E}">
        <p14:creationId xmlns:p14="http://schemas.microsoft.com/office/powerpoint/2010/main" val="3474992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2799353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41575167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4009350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2198105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4217189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535788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solidFill>
          <a:srgbClr val="003462"/>
        </a:solidFill>
        <a:effectLst/>
      </p:bgPr>
    </p:bg>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47162"/>
            <a:ext cx="21971003" cy="636979"/>
          </a:xfrm>
          <a:prstGeom prst="rect">
            <a:avLst/>
          </a:prstGeom>
        </p:spPr>
        <p:txBody>
          <a:bodyPr lIns="45719" tIns="45719" rIns="45719" bIns="45719"/>
          <a:lstStyle>
            <a:lvl1pPr marL="0" indent="0" defTabSz="825500">
              <a:lnSpc>
                <a:spcPct val="100000"/>
              </a:lnSpc>
              <a:spcBef>
                <a:spcPts val="0"/>
              </a:spcBef>
              <a:buSzTx/>
              <a:buNone/>
              <a:defRPr sz="3600" b="1">
                <a:solidFill>
                  <a:srgbClr val="FFFFFF"/>
                </a:solidFill>
              </a:defRPr>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FFFFFF"/>
                </a:solidFill>
              </a:defRPr>
            </a:lvl1pPr>
          </a:lstStyle>
          <a:p>
            <a:r>
              <a:t>Presentation Title</a:t>
            </a:r>
          </a:p>
        </p:txBody>
      </p:sp>
      <p:sp>
        <p:nvSpPr>
          <p:cNvPr id="13" name="Body Level One…"/>
          <p:cNvSpPr txBox="1">
            <a:spLocks noGrp="1"/>
          </p:cNvSpPr>
          <p:nvPr>
            <p:ph type="body" sz="quarter" idx="1" hasCustomPrompt="1"/>
          </p:nvPr>
        </p:nvSpPr>
        <p:spPr>
          <a:xfrm>
            <a:off x="1201342" y="7210490"/>
            <a:ext cx="21971001" cy="1905001"/>
          </a:xfrm>
          <a:prstGeom prst="rect">
            <a:avLst/>
          </a:prstGeom>
        </p:spPr>
        <p:txBody>
          <a:bodyPr/>
          <a:lstStyle>
            <a:lvl1pPr marL="0" indent="0" defTabSz="825500">
              <a:lnSpc>
                <a:spcPct val="100000"/>
              </a:lnSpc>
              <a:spcBef>
                <a:spcPts val="0"/>
              </a:spcBef>
              <a:buSzTx/>
              <a:buNone/>
              <a:defRPr sz="5500" b="1">
                <a:solidFill>
                  <a:schemeClr val="accent1"/>
                </a:solidFill>
              </a:defRPr>
            </a:lvl1pPr>
            <a:lvl2pPr marL="0" indent="457200" defTabSz="825500">
              <a:lnSpc>
                <a:spcPct val="100000"/>
              </a:lnSpc>
              <a:spcBef>
                <a:spcPts val="0"/>
              </a:spcBef>
              <a:buSzTx/>
              <a:buNone/>
              <a:defRPr sz="5500" b="1">
                <a:solidFill>
                  <a:schemeClr val="accent1"/>
                </a:solidFill>
              </a:defRPr>
            </a:lvl2pPr>
            <a:lvl3pPr marL="0" indent="914400" defTabSz="825500">
              <a:lnSpc>
                <a:spcPct val="100000"/>
              </a:lnSpc>
              <a:spcBef>
                <a:spcPts val="0"/>
              </a:spcBef>
              <a:buSzTx/>
              <a:buNone/>
              <a:defRPr sz="5500" b="1">
                <a:solidFill>
                  <a:schemeClr val="accent1"/>
                </a:solidFill>
              </a:defRPr>
            </a:lvl3pPr>
            <a:lvl4pPr marL="0" indent="1371600" defTabSz="825500">
              <a:lnSpc>
                <a:spcPct val="100000"/>
              </a:lnSpc>
              <a:spcBef>
                <a:spcPts val="0"/>
              </a:spcBef>
              <a:buSzTx/>
              <a:buNone/>
              <a:defRPr sz="5500" b="1">
                <a:solidFill>
                  <a:schemeClr val="accent1"/>
                </a:solidFill>
              </a:defRPr>
            </a:lvl4pPr>
            <a:lvl5pPr marL="0" indent="1828800" defTabSz="825500">
              <a:lnSpc>
                <a:spcPct val="100000"/>
              </a:lnSpc>
              <a:spcBef>
                <a:spcPts val="0"/>
              </a:spcBef>
              <a:buSzTx/>
              <a:buNone/>
              <a:defRPr sz="5500" b="1">
                <a:solidFill>
                  <a:schemeClr val="accent1"/>
                </a:solidFill>
              </a:defRPr>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solidFill>
                  <a:schemeClr val="accent1">
                    <a:hueOff val="114395"/>
                    <a:lumOff val="-24975"/>
                  </a:schemeClr>
                </a:solidFill>
              </a:defRPr>
            </a:lvl1pPr>
            <a:lvl2pPr marL="0" indent="457200" algn="ctr">
              <a:lnSpc>
                <a:spcPct val="80000"/>
              </a:lnSpc>
              <a:spcBef>
                <a:spcPts val="0"/>
              </a:spcBef>
              <a:buSzTx/>
              <a:buNone/>
              <a:defRPr sz="25000" b="1" spc="-250">
                <a:solidFill>
                  <a:schemeClr val="accent1">
                    <a:hueOff val="114395"/>
                    <a:lumOff val="-24975"/>
                  </a:schemeClr>
                </a:solidFill>
              </a:defRPr>
            </a:lvl2pPr>
            <a:lvl3pPr marL="0" indent="914400" algn="ctr">
              <a:lnSpc>
                <a:spcPct val="80000"/>
              </a:lnSpc>
              <a:spcBef>
                <a:spcPts val="0"/>
              </a:spcBef>
              <a:buSzTx/>
              <a:buNone/>
              <a:defRPr sz="25000" b="1" spc="-250">
                <a:solidFill>
                  <a:schemeClr val="accent1">
                    <a:hueOff val="114395"/>
                    <a:lumOff val="-24975"/>
                  </a:schemeClr>
                </a:solidFill>
              </a:defRPr>
            </a:lvl3pPr>
            <a:lvl4pPr marL="0" indent="1371600" algn="ctr">
              <a:lnSpc>
                <a:spcPct val="80000"/>
              </a:lnSpc>
              <a:spcBef>
                <a:spcPts val="0"/>
              </a:spcBef>
              <a:buSzTx/>
              <a:buNone/>
              <a:defRPr sz="25000" b="1" spc="-250">
                <a:solidFill>
                  <a:schemeClr val="accent1">
                    <a:hueOff val="114395"/>
                    <a:lumOff val="-24975"/>
                  </a:schemeClr>
                </a:solidFill>
              </a:defRPr>
            </a:lvl4pPr>
            <a:lvl5pPr marL="0" indent="1828800" algn="ctr">
              <a:lnSpc>
                <a:spcPct val="80000"/>
              </a:lnSpc>
              <a:spcBef>
                <a:spcPts val="0"/>
              </a:spcBef>
              <a:buSzTx/>
              <a:buNone/>
              <a:defRPr sz="25000" b="1" spc="-250">
                <a:solidFill>
                  <a:schemeClr val="accent1">
                    <a:hueOff val="114395"/>
                    <a:lumOff val="-24975"/>
                  </a:schemeClr>
                </a:solidFill>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1pPr>
            <a:lvl2pPr marL="638923" indent="-127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2pPr>
            <a:lvl3pPr marL="638923" indent="4445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3pPr>
            <a:lvl4pPr marL="638923" indent="9017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4pPr>
            <a:lvl5pPr marL="638923" indent="13589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Hot-air balloons viewed from below against a blue sky"/>
          <p:cNvSpPr>
            <a:spLocks noGrp="1"/>
          </p:cNvSpPr>
          <p:nvPr>
            <p:ph type="pic" sz="quarter" idx="21"/>
          </p:nvPr>
        </p:nvSpPr>
        <p:spPr>
          <a:xfrm>
            <a:off x="15436504" y="1270000"/>
            <a:ext cx="8167167" cy="5422900"/>
          </a:xfrm>
          <a:prstGeom prst="rect">
            <a:avLst/>
          </a:prstGeom>
        </p:spPr>
        <p:txBody>
          <a:bodyPr lIns="91439" tIns="45719" rIns="91439" bIns="45719">
            <a:noAutofit/>
          </a:bodyPr>
          <a:lstStyle/>
          <a:p>
            <a:endParaRPr/>
          </a:p>
        </p:txBody>
      </p:sp>
      <p:sp>
        <p:nvSpPr>
          <p:cNvPr id="125" name="Close-up of the top of a hot-air balloon viewed from above"/>
          <p:cNvSpPr>
            <a:spLocks noGrp="1"/>
          </p:cNvSpPr>
          <p:nvPr>
            <p:ph type="pic" sz="quarter" idx="22"/>
          </p:nvPr>
        </p:nvSpPr>
        <p:spPr>
          <a:xfrm>
            <a:off x="15461772" y="7085972"/>
            <a:ext cx="8148414" cy="5432276"/>
          </a:xfrm>
          <a:prstGeom prst="rect">
            <a:avLst/>
          </a:prstGeom>
        </p:spPr>
        <p:txBody>
          <a:bodyPr lIns="91439" tIns="45719" rIns="91439" bIns="45719">
            <a:noAutofit/>
          </a:bodyPr>
          <a:lstStyle/>
          <a:p>
            <a:endParaRPr/>
          </a:p>
        </p:txBody>
      </p:sp>
      <p:sp>
        <p:nvSpPr>
          <p:cNvPr id="126" name="Hot-air balloons viewed from below against a blue sky"/>
          <p:cNvSpPr>
            <a:spLocks noGrp="1"/>
          </p:cNvSpPr>
          <p:nvPr>
            <p:ph type="pic" idx="23"/>
          </p:nvPr>
        </p:nvSpPr>
        <p:spPr>
          <a:xfrm>
            <a:off x="-124635" y="1270000"/>
            <a:ext cx="16859219" cy="11239479"/>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Hot-air balloons viewed from below against a blue sky"/>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Close-up of the top of a hot-air balloon viewed from above"/>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FFFFFF"/>
                </a:solidFill>
              </a:defRPr>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solidFill>
                  <a:srgbClr val="FFFFFF"/>
                </a:solidFill>
              </a:defRPr>
            </a:lvl1pPr>
            <a:lvl2pPr marL="0" indent="457200" defTabSz="825500">
              <a:lnSpc>
                <a:spcPct val="100000"/>
              </a:lnSpc>
              <a:spcBef>
                <a:spcPts val="0"/>
              </a:spcBef>
              <a:buSzTx/>
              <a:buNone/>
              <a:defRPr sz="5500" b="1">
                <a:solidFill>
                  <a:srgbClr val="FFFFFF"/>
                </a:solidFill>
              </a:defRPr>
            </a:lvl2pPr>
            <a:lvl3pPr marL="0" indent="914400" defTabSz="825500">
              <a:lnSpc>
                <a:spcPct val="100000"/>
              </a:lnSpc>
              <a:spcBef>
                <a:spcPts val="0"/>
              </a:spcBef>
              <a:buSzTx/>
              <a:buNone/>
              <a:defRPr sz="5500" b="1">
                <a:solidFill>
                  <a:srgbClr val="FFFFFF"/>
                </a:solidFill>
              </a:defRPr>
            </a:lvl3pPr>
            <a:lvl4pPr marL="0" indent="1371600" defTabSz="825500">
              <a:lnSpc>
                <a:spcPct val="100000"/>
              </a:lnSpc>
              <a:spcBef>
                <a:spcPts val="0"/>
              </a:spcBef>
              <a:buSzTx/>
              <a:buNone/>
              <a:defRPr sz="5500" b="1">
                <a:solidFill>
                  <a:srgbClr val="FFFFFF"/>
                </a:solidFill>
              </a:defRPr>
            </a:lvl4pPr>
            <a:lvl5pPr marL="0" indent="1828800" defTabSz="825500">
              <a:lnSpc>
                <a:spcPct val="100000"/>
              </a:lnSpc>
              <a:spcBef>
                <a:spcPts val="0"/>
              </a:spcBef>
              <a:buSzTx/>
              <a:buNone/>
              <a:defRPr sz="5500" b="1">
                <a:solidFill>
                  <a:srgbClr val="FFFFFF"/>
                </a:solidFill>
              </a:defRPr>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Close-up of a hot-air balloon viewed from below"/>
          <p:cNvSpPr>
            <a:spLocks noGrp="1"/>
          </p:cNvSpPr>
          <p:nvPr>
            <p:ph type="pic" idx="21"/>
          </p:nvPr>
        </p:nvSpPr>
        <p:spPr>
          <a:xfrm>
            <a:off x="9226574" y="1270000"/>
            <a:ext cx="16840152" cy="11184435"/>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247900"/>
            <a:ext cx="9779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Hot-air balloons viewed from below against a blue sky"/>
          <p:cNvSpPr>
            <a:spLocks noGrp="1"/>
          </p:cNvSpPr>
          <p:nvPr>
            <p:ph type="pic" idx="22"/>
          </p:nvPr>
        </p:nvSpPr>
        <p:spPr>
          <a:xfrm>
            <a:off x="8432800" y="1263848"/>
            <a:ext cx="16850011" cy="11188205"/>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952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bg>
      <p:bgPr>
        <a:solidFill>
          <a:srgbClr val="003462"/>
        </a:solidFill>
        <a:effectLst/>
      </p:bgPr>
    </p:bg>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FFFFFF"/>
                </a:solidFill>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952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952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DataHub.io"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s://datahub.io/core/co2-fossil-by-nation#data"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Brian McLane, Greg Behnke, Katharine Hollars, Steve Reis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Brian McLane, Greg Behnke, Katharine Hollars, Steve Reiss</a:t>
            </a:r>
          </a:p>
        </p:txBody>
      </p:sp>
      <p:sp>
        <p:nvSpPr>
          <p:cNvPr id="152" name="CO2 Emissions"/>
          <p:cNvSpPr txBox="1">
            <a:spLocks noGrp="1"/>
          </p:cNvSpPr>
          <p:nvPr>
            <p:ph type="ctrTitle"/>
          </p:nvPr>
        </p:nvSpPr>
        <p:spPr>
          <a:prstGeom prst="rect">
            <a:avLst/>
          </a:prstGeom>
        </p:spPr>
        <p:txBody>
          <a:bodyPr/>
          <a:lstStyle/>
          <a:p>
            <a:pPr algn="ctr"/>
            <a:r>
              <a:rPr dirty="0"/>
              <a:t>CO2 Emissions</a:t>
            </a:r>
          </a:p>
        </p:txBody>
      </p:sp>
      <p:sp>
        <p:nvSpPr>
          <p:cNvPr id="153" name="2000-2014"/>
          <p:cNvSpPr txBox="1">
            <a:spLocks noGrp="1"/>
          </p:cNvSpPr>
          <p:nvPr>
            <p:ph type="subTitle" sz="quarter" idx="1"/>
          </p:nvPr>
        </p:nvSpPr>
        <p:spPr>
          <a:prstGeom prst="rect">
            <a:avLst/>
          </a:prstGeom>
        </p:spPr>
        <p:txBody>
          <a:bodyPr/>
          <a:lstStyle/>
          <a:p>
            <a:pPr algn="ctr"/>
            <a:r>
              <a:rPr dirty="0"/>
              <a:t> </a:t>
            </a:r>
            <a:r>
              <a:rPr lang="en-US" dirty="0"/>
              <a:t>1999</a:t>
            </a:r>
            <a:r>
              <a:rPr dirty="0"/>
              <a:t>-2014</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Deployed Infrastructure:"/>
          <p:cNvSpPr txBox="1">
            <a:spLocks noGrp="1"/>
          </p:cNvSpPr>
          <p:nvPr>
            <p:ph type="title"/>
          </p:nvPr>
        </p:nvSpPr>
        <p:spPr>
          <a:prstGeom prst="rect">
            <a:avLst/>
          </a:prstGeom>
        </p:spPr>
        <p:txBody>
          <a:bodyPr/>
          <a:lstStyle/>
          <a:p>
            <a:r>
              <a:t>Deployed Infrastructure:</a:t>
            </a:r>
          </a:p>
        </p:txBody>
      </p:sp>
      <p:sp>
        <p:nvSpPr>
          <p:cNvPr id="183" name="Cloud database?…"/>
          <p:cNvSpPr txBox="1">
            <a:spLocks noGrp="1"/>
          </p:cNvSpPr>
          <p:nvPr>
            <p:ph type="body" idx="1"/>
          </p:nvPr>
        </p:nvSpPr>
        <p:spPr>
          <a:xfrm>
            <a:off x="1471961" y="3618487"/>
            <a:ext cx="21355530" cy="8256012"/>
          </a:xfrm>
          <a:prstGeom prst="rect">
            <a:avLst/>
          </a:prstGeom>
        </p:spPr>
        <p:txBody>
          <a:bodyPr/>
          <a:lstStyle/>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Currently runs locally</a:t>
            </a:r>
          </a:p>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The goal is to deploy on Heroku</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Deployment Learnings…"/>
          <p:cNvSpPr txBox="1">
            <a:spLocks noGrp="1"/>
          </p:cNvSpPr>
          <p:nvPr>
            <p:ph type="title"/>
          </p:nvPr>
        </p:nvSpPr>
        <p:spPr>
          <a:prstGeom prst="rect">
            <a:avLst/>
          </a:prstGeom>
        </p:spPr>
        <p:txBody>
          <a:bodyPr/>
          <a:lstStyle/>
          <a:p>
            <a:r>
              <a:t>Deployment Learnings…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Deployment Learnings:"/>
          <p:cNvSpPr txBox="1">
            <a:spLocks noGrp="1"/>
          </p:cNvSpPr>
          <p:nvPr>
            <p:ph type="title"/>
          </p:nvPr>
        </p:nvSpPr>
        <p:spPr>
          <a:prstGeom prst="rect">
            <a:avLst/>
          </a:prstGeom>
        </p:spPr>
        <p:txBody>
          <a:bodyPr/>
          <a:lstStyle/>
          <a:p>
            <a:r>
              <a:rPr dirty="0"/>
              <a:t>Deployment Learnings:</a:t>
            </a:r>
          </a:p>
        </p:txBody>
      </p:sp>
      <p:sp>
        <p:nvSpPr>
          <p:cNvPr id="188" name="Was your data too big for free MongoDB or PostgreSQL hosting?…"/>
          <p:cNvSpPr txBox="1">
            <a:spLocks noGrp="1"/>
          </p:cNvSpPr>
          <p:nvPr>
            <p:ph type="body" idx="1"/>
          </p:nvPr>
        </p:nvSpPr>
        <p:spPr>
          <a:xfrm>
            <a:off x="1206500" y="3757853"/>
            <a:ext cx="21971000" cy="8256012"/>
          </a:xfrm>
          <a:prstGeom prst="rect">
            <a:avLst/>
          </a:prstGeom>
        </p:spPr>
        <p:txBody>
          <a:bodyPr>
            <a:normAutofit fontScale="92500" lnSpcReduction="20000"/>
          </a:bodyPr>
          <a:lstStyle/>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O</a:t>
            </a:r>
            <a:r>
              <a:rPr dirty="0">
                <a:solidFill>
                  <a:schemeClr val="bg1"/>
                </a:solidFill>
              </a:rPr>
              <a:t>ur data </a:t>
            </a:r>
            <a:r>
              <a:rPr lang="en-US" dirty="0">
                <a:solidFill>
                  <a:schemeClr val="bg1"/>
                </a:solidFill>
              </a:rPr>
              <a:t>was not </a:t>
            </a:r>
            <a:r>
              <a:rPr dirty="0">
                <a:solidFill>
                  <a:schemeClr val="bg1"/>
                </a:solidFill>
              </a:rPr>
              <a:t>too big for PostgreSQL</a:t>
            </a:r>
            <a:r>
              <a:rPr lang="en-US" dirty="0">
                <a:solidFill>
                  <a:schemeClr val="bg1"/>
                </a:solidFill>
              </a:rPr>
              <a:t>.  But adding further contextual visualizations (e.g. volcanos, deforestation) might exceed the limitations of the free services</a:t>
            </a:r>
          </a:p>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There were issues related to name changes with different nations.  We reduced our dataset</a:t>
            </a:r>
          </a:p>
          <a:p>
            <a:pPr marL="1765300" lvl="1" indent="-1016000">
              <a:buClr>
                <a:srgbClr val="D1D2D3"/>
              </a:buClr>
              <a:buFont typeface="Helvetica"/>
              <a:defRPr>
                <a:solidFill>
                  <a:schemeClr val="accent5">
                    <a:hueOff val="-82419"/>
                    <a:satOff val="-9513"/>
                    <a:lumOff val="-16343"/>
                  </a:schemeClr>
                </a:solidFill>
              </a:defRPr>
            </a:pPr>
            <a:r>
              <a:rPr lang="en-US" dirty="0">
                <a:solidFill>
                  <a:schemeClr val="bg1"/>
                </a:solidFill>
              </a:rPr>
              <a:t>We were originally thinking of last 50 years, but changed to last 15 years of data only – this changed our leading CO2 emitter</a:t>
            </a:r>
            <a:endParaRPr dirty="0">
              <a:solidFill>
                <a:schemeClr val="bg1"/>
              </a:solidFill>
            </a:endParaRPr>
          </a:p>
          <a:p>
            <a:pPr marL="1155700" indent="-1016000">
              <a:buClr>
                <a:srgbClr val="D1D2D3"/>
              </a:buClr>
              <a:buFont typeface="Helvetica"/>
              <a:defRPr>
                <a:solidFill>
                  <a:schemeClr val="accent5">
                    <a:hueOff val="-82419"/>
                    <a:satOff val="-9513"/>
                    <a:lumOff val="-16343"/>
                  </a:schemeClr>
                </a:solidFill>
              </a:defRPr>
            </a:pPr>
            <a:r>
              <a:rPr dirty="0">
                <a:solidFill>
                  <a:schemeClr val="bg1"/>
                </a:solidFill>
              </a:rPr>
              <a:t>Was this harder than expected? </a:t>
            </a:r>
            <a:endParaRPr lang="en-US" dirty="0">
              <a:solidFill>
                <a:schemeClr val="bg1"/>
              </a:solidFill>
            </a:endParaRPr>
          </a:p>
          <a:p>
            <a:pPr marL="1765300" lvl="1" indent="-1016000">
              <a:buClr>
                <a:srgbClr val="D1D2D3"/>
              </a:buClr>
              <a:buFont typeface="Helvetica"/>
              <a:defRPr>
                <a:solidFill>
                  <a:schemeClr val="accent5">
                    <a:hueOff val="-82419"/>
                    <a:satOff val="-9513"/>
                    <a:lumOff val="-16343"/>
                  </a:schemeClr>
                </a:solidFill>
              </a:defRPr>
            </a:pPr>
            <a:r>
              <a:rPr lang="en-US" dirty="0">
                <a:solidFill>
                  <a:schemeClr val="bg1"/>
                </a:solidFill>
              </a:rPr>
              <a:t>”You showed us a flame.  You explained how steel is forged.  And you asked us to create an internal combustion engine.  Oh … then you mentioned Heroku – </a:t>
            </a:r>
            <a:r>
              <a:rPr lang="en-US" dirty="0" err="1">
                <a:solidFill>
                  <a:schemeClr val="bg1"/>
                </a:solidFill>
              </a:rPr>
              <a:t>whaaaaaa</a:t>
            </a:r>
            <a:r>
              <a:rPr lang="en-US" dirty="0">
                <a:solidFill>
                  <a:schemeClr val="bg1"/>
                </a:solidFill>
              </a:rPr>
              <a:t>?”</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Website"/>
          <p:cNvSpPr txBox="1">
            <a:spLocks noGrp="1"/>
          </p:cNvSpPr>
          <p:nvPr>
            <p:ph type="title"/>
          </p:nvPr>
        </p:nvSpPr>
        <p:spPr>
          <a:prstGeom prst="rect">
            <a:avLst/>
          </a:prstGeom>
        </p:spPr>
        <p:txBody>
          <a:bodyPr/>
          <a:lstStyle>
            <a:lvl1pPr algn="ctr">
              <a:defRPr sz="25000" spc="-250">
                <a:latin typeface="+mn-lt"/>
                <a:ea typeface="+mn-ea"/>
                <a:cs typeface="+mn-cs"/>
                <a:sym typeface="Helvetica Neue"/>
              </a:defRPr>
            </a:lvl1pPr>
          </a:lstStyle>
          <a:p>
            <a:pPr>
              <a:defRPr b="1"/>
            </a:pPr>
            <a:r>
              <a:rPr b="0"/>
              <a:t>Website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Website Structure"/>
          <p:cNvSpPr txBox="1">
            <a:spLocks noGrp="1"/>
          </p:cNvSpPr>
          <p:nvPr>
            <p:ph type="title"/>
          </p:nvPr>
        </p:nvSpPr>
        <p:spPr>
          <a:prstGeom prst="rect">
            <a:avLst/>
          </a:prstGeom>
        </p:spPr>
        <p:txBody>
          <a:bodyPr/>
          <a:lstStyle/>
          <a:p>
            <a:r>
              <a:t> Website Structure</a:t>
            </a:r>
          </a:p>
        </p:txBody>
      </p:sp>
      <p:sp>
        <p:nvSpPr>
          <p:cNvPr id="193" name="HTML…"/>
          <p:cNvSpPr txBox="1">
            <a:spLocks noGrp="1"/>
          </p:cNvSpPr>
          <p:nvPr>
            <p:ph type="body" idx="1"/>
          </p:nvPr>
        </p:nvSpPr>
        <p:spPr>
          <a:xfrm>
            <a:off x="1739590" y="2943921"/>
            <a:ext cx="21437909" cy="10542164"/>
          </a:xfrm>
          <a:prstGeom prst="rect">
            <a:avLst/>
          </a:prstGeom>
        </p:spPr>
        <p:txBody>
          <a:bodyPr>
            <a:normAutofit/>
          </a:bodyPr>
          <a:lstStyle/>
          <a:p>
            <a:pPr defTabSz="1414236">
              <a:spcBef>
                <a:spcPts val="2600"/>
              </a:spcBef>
              <a:defRPr sz="3016" b="1"/>
            </a:pPr>
            <a:r>
              <a:rPr lang="en-US" sz="3600" dirty="0"/>
              <a:t>Served by a Flask app</a:t>
            </a:r>
          </a:p>
          <a:p>
            <a:pPr defTabSz="1414236">
              <a:spcBef>
                <a:spcPts val="2600"/>
              </a:spcBef>
              <a:defRPr sz="3016" b="1"/>
            </a:pPr>
            <a:r>
              <a:rPr lang="en-US" sz="3600" dirty="0"/>
              <a:t>Three main pages </a:t>
            </a:r>
          </a:p>
          <a:p>
            <a:pPr lvl="1" defTabSz="1414236">
              <a:spcBef>
                <a:spcPts val="2600"/>
              </a:spcBef>
              <a:defRPr sz="3016" b="1"/>
            </a:pPr>
            <a:r>
              <a:rPr lang="en-US" sz="3600" dirty="0"/>
              <a:t>Home / i</a:t>
            </a:r>
            <a:r>
              <a:rPr sz="3600" dirty="0"/>
              <a:t>ndex: key landing page including two data visualizations</a:t>
            </a:r>
            <a:endParaRPr lang="en-US" sz="3600" dirty="0"/>
          </a:p>
          <a:p>
            <a:pPr lvl="1" defTabSz="1414236">
              <a:spcBef>
                <a:spcPts val="2600"/>
              </a:spcBef>
              <a:defRPr sz="3016" b="1"/>
            </a:pPr>
            <a:r>
              <a:rPr sz="3600" dirty="0"/>
              <a:t>Map: “</a:t>
            </a:r>
            <a:r>
              <a:rPr lang="en-US" sz="3600" dirty="0"/>
              <a:t>D</a:t>
            </a:r>
            <a:r>
              <a:rPr sz="3600" dirty="0"/>
              <a:t>irty 30” </a:t>
            </a:r>
            <a:r>
              <a:rPr lang="en-US" sz="3600" dirty="0"/>
              <a:t>coded map</a:t>
            </a:r>
            <a:r>
              <a:rPr sz="3600" dirty="0"/>
              <a:t> and background on CO2 emissions</a:t>
            </a:r>
            <a:endParaRPr lang="en-US" sz="3600" dirty="0"/>
          </a:p>
          <a:p>
            <a:pPr lvl="1" defTabSz="1414236">
              <a:spcBef>
                <a:spcPts val="2600"/>
              </a:spcBef>
              <a:defRPr sz="3016" b="1"/>
            </a:pPr>
            <a:r>
              <a:rPr sz="3600" dirty="0"/>
              <a:t>About: why we created this site, including headshots and links to git repositories for project team members</a:t>
            </a:r>
          </a:p>
          <a:p>
            <a:pPr defTabSz="1414236">
              <a:spcBef>
                <a:spcPts val="2600"/>
              </a:spcBef>
              <a:defRPr sz="3016" b="1"/>
            </a:pPr>
            <a:r>
              <a:rPr sz="3600" dirty="0"/>
              <a:t>CSS</a:t>
            </a:r>
            <a:r>
              <a:rPr lang="en-US" sz="3600" dirty="0"/>
              <a:t> used for consistent formatting</a:t>
            </a:r>
          </a:p>
          <a:p>
            <a:pPr defTabSz="1414236">
              <a:spcBef>
                <a:spcPts val="2600"/>
              </a:spcBef>
              <a:defRPr sz="3016" b="1"/>
            </a:pPr>
            <a:r>
              <a:rPr sz="3600" dirty="0"/>
              <a:t>JS</a:t>
            </a:r>
            <a:r>
              <a:rPr lang="en-US" sz="3600" dirty="0"/>
              <a:t> used for visualizations </a:t>
            </a:r>
            <a:endParaRPr sz="3600" dirty="0"/>
          </a:p>
          <a:p>
            <a:pPr marL="925068" lvl="1" indent="-571500" defTabSz="1414236">
              <a:spcBef>
                <a:spcPts val="2600"/>
              </a:spcBef>
              <a:defRPr sz="3016" b="1"/>
            </a:pPr>
            <a:r>
              <a:rPr sz="3600" dirty="0"/>
              <a:t>Map: creating our interactive map</a:t>
            </a:r>
          </a:p>
          <a:p>
            <a:pPr marL="925068" lvl="1" indent="-571500" defTabSz="1414236">
              <a:spcBef>
                <a:spcPts val="2600"/>
              </a:spcBef>
              <a:defRPr sz="3016" b="1"/>
            </a:pPr>
            <a:r>
              <a:rPr sz="3600" dirty="0"/>
              <a:t>Index: creating our interactive charts (line and stacked bar)</a:t>
            </a:r>
          </a:p>
          <a:p>
            <a:pPr marL="925068" lvl="1" indent="-571500" defTabSz="1414236">
              <a:spcBef>
                <a:spcPts val="2600"/>
              </a:spcBef>
              <a:defRPr sz="3016" b="1"/>
            </a:pPr>
            <a:r>
              <a:rPr sz="3600" dirty="0"/>
              <a:t>Config: API key for map</a:t>
            </a:r>
          </a:p>
          <a:p>
            <a:pPr defTabSz="1414236">
              <a:spcBef>
                <a:spcPts val="2600"/>
              </a:spcBef>
              <a:defRPr sz="3016" b="1"/>
            </a:pPr>
            <a:r>
              <a:rPr sz="3600" dirty="0"/>
              <a:t>JSON</a:t>
            </a:r>
            <a:r>
              <a:rPr lang="en-US" sz="3600" dirty="0"/>
              <a:t> to hold data</a:t>
            </a:r>
            <a:endParaRPr sz="3600" dirty="0"/>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Our Planned Webpages…"/>
          <p:cNvSpPr txBox="1">
            <a:spLocks noGrp="1"/>
          </p:cNvSpPr>
          <p:nvPr>
            <p:ph type="body" idx="1"/>
          </p:nvPr>
        </p:nvSpPr>
        <p:spPr>
          <a:xfrm>
            <a:off x="1206500" y="3237208"/>
            <a:ext cx="21971000" cy="7241584"/>
          </a:xfrm>
          <a:prstGeom prst="rect">
            <a:avLst/>
          </a:prstGeom>
        </p:spPr>
        <p:txBody>
          <a:bodyPr/>
          <a:lstStyle/>
          <a:p>
            <a:r>
              <a:t>Our Planned Webpages…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7F011AC-4B03-F34D-B08F-583AF4BAF47D}"/>
              </a:ext>
            </a:extLst>
          </p:cNvPr>
          <p:cNvPicPr>
            <a:picLocks noChangeAspect="1"/>
          </p:cNvPicPr>
          <p:nvPr/>
        </p:nvPicPr>
        <p:blipFill>
          <a:blip r:embed="rId3"/>
          <a:stretch>
            <a:fillRect/>
          </a:stretch>
        </p:blipFill>
        <p:spPr>
          <a:xfrm>
            <a:off x="1479550" y="889000"/>
            <a:ext cx="21424900" cy="11938000"/>
          </a:xfrm>
          <a:prstGeom prst="rect">
            <a:avLst/>
          </a:prstGeom>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9" name="Image" descr="Image"/>
          <p:cNvPicPr>
            <a:picLocks noChangeAspect="1"/>
          </p:cNvPicPr>
          <p:nvPr/>
        </p:nvPicPr>
        <p:blipFill>
          <a:blip r:embed="rId3"/>
          <a:stretch>
            <a:fillRect/>
          </a:stretch>
        </p:blipFill>
        <p:spPr>
          <a:xfrm>
            <a:off x="1600199" y="917620"/>
            <a:ext cx="21183601" cy="11861801"/>
          </a:xfrm>
          <a:prstGeom prst="rect">
            <a:avLst/>
          </a:prstGeom>
          <a:ln w="12700">
            <a:miter lim="400000"/>
          </a:ln>
        </p:spPr>
      </p:pic>
      <p:pic>
        <p:nvPicPr>
          <p:cNvPr id="200" name="Image" descr="Image"/>
          <p:cNvPicPr>
            <a:picLocks noChangeAspect="1"/>
          </p:cNvPicPr>
          <p:nvPr/>
        </p:nvPicPr>
        <p:blipFill>
          <a:blip r:embed="rId4"/>
          <a:stretch>
            <a:fillRect/>
          </a:stretch>
        </p:blipFill>
        <p:spPr>
          <a:xfrm>
            <a:off x="15656311" y="8255179"/>
            <a:ext cx="8058615" cy="5048137"/>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2" name="Image" descr="Image"/>
          <p:cNvPicPr>
            <a:picLocks noChangeAspect="1"/>
          </p:cNvPicPr>
          <p:nvPr/>
        </p:nvPicPr>
        <p:blipFill>
          <a:blip r:embed="rId3"/>
          <a:stretch>
            <a:fillRect/>
          </a:stretch>
        </p:blipFill>
        <p:spPr>
          <a:xfrm>
            <a:off x="1625599" y="866820"/>
            <a:ext cx="21132801" cy="11963401"/>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Our Current Live Webpage…"/>
          <p:cNvSpPr txBox="1">
            <a:spLocks noGrp="1"/>
          </p:cNvSpPr>
          <p:nvPr>
            <p:ph type="body" idx="1"/>
          </p:nvPr>
        </p:nvSpPr>
        <p:spPr>
          <a:xfrm>
            <a:off x="1206500" y="3237208"/>
            <a:ext cx="21971000" cy="7241584"/>
          </a:xfrm>
          <a:prstGeom prst="rect">
            <a:avLst/>
          </a:prstGeom>
        </p:spPr>
        <p:txBody>
          <a:bodyPr>
            <a:normAutofit fontScale="77500" lnSpcReduction="20000"/>
          </a:bodyPr>
          <a:lstStyle>
            <a:lvl1pPr defTabSz="2218888">
              <a:defRPr sz="22750" spc="-227"/>
            </a:lvl1pPr>
          </a:lstStyle>
          <a:p>
            <a:r>
              <a:rPr lang="en-US" dirty="0"/>
              <a:t>Live Demo</a:t>
            </a:r>
          </a:p>
          <a:p>
            <a:endParaRPr lang="en-US" dirty="0"/>
          </a:p>
          <a:p>
            <a:r>
              <a:rPr dirty="0"/>
              <a:t>Our Current </a:t>
            </a:r>
            <a:r>
              <a:rPr lang="en-US" dirty="0"/>
              <a:t>Status</a:t>
            </a:r>
            <a:r>
              <a:rPr dirty="0"/>
              <a:t>…</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Goals / Hypotheses"/>
          <p:cNvSpPr txBox="1">
            <a:spLocks noGrp="1"/>
          </p:cNvSpPr>
          <p:nvPr>
            <p:ph type="title"/>
          </p:nvPr>
        </p:nvSpPr>
        <p:spPr>
          <a:xfrm>
            <a:off x="1773804" y="4533899"/>
            <a:ext cx="22313721" cy="4648201"/>
          </a:xfrm>
          <a:prstGeom prst="rect">
            <a:avLst/>
          </a:prstGeom>
        </p:spPr>
        <p:txBody>
          <a:bodyPr/>
          <a:lstStyle/>
          <a:p>
            <a:r>
              <a:t>Goals / Hypotheses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Next Steps, WrapUp and Closing Thoughts…"/>
          <p:cNvSpPr txBox="1">
            <a:spLocks noGrp="1"/>
          </p:cNvSpPr>
          <p:nvPr>
            <p:ph type="title"/>
          </p:nvPr>
        </p:nvSpPr>
        <p:spPr>
          <a:xfrm>
            <a:off x="1206496" y="4533900"/>
            <a:ext cx="22344880" cy="4648200"/>
          </a:xfrm>
          <a:prstGeom prst="rect">
            <a:avLst/>
          </a:prstGeom>
        </p:spPr>
        <p:txBody>
          <a:bodyPr/>
          <a:lstStyle/>
          <a:p>
            <a:r>
              <a:rPr dirty="0"/>
              <a:t>Next Steps</a:t>
            </a:r>
            <a:r>
              <a:rPr lang="en-US" dirty="0"/>
              <a:t> </a:t>
            </a:r>
            <a:r>
              <a:rPr dirty="0"/>
              <a:t>and Closing Thought</a:t>
            </a:r>
            <a:r>
              <a:rPr lang="en-US" dirty="0"/>
              <a:t>s</a:t>
            </a:r>
            <a:endParaRPr dirty="0"/>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Next Steps, Wrap Up and Closing Thoughts"/>
          <p:cNvSpPr txBox="1">
            <a:spLocks noGrp="1"/>
          </p:cNvSpPr>
          <p:nvPr>
            <p:ph type="title"/>
          </p:nvPr>
        </p:nvSpPr>
        <p:spPr>
          <a:prstGeom prst="rect">
            <a:avLst/>
          </a:prstGeom>
        </p:spPr>
        <p:txBody>
          <a:bodyPr/>
          <a:lstStyle/>
          <a:p>
            <a:r>
              <a:rPr dirty="0"/>
              <a:t>Next Steps</a:t>
            </a:r>
            <a:r>
              <a:rPr lang="en-US" dirty="0"/>
              <a:t> </a:t>
            </a:r>
            <a:r>
              <a:rPr dirty="0"/>
              <a:t>and Closing Thoughts</a:t>
            </a:r>
          </a:p>
        </p:txBody>
      </p:sp>
      <p:sp>
        <p:nvSpPr>
          <p:cNvPr id="209" name="next step 1…"/>
          <p:cNvSpPr txBox="1">
            <a:spLocks noGrp="1"/>
          </p:cNvSpPr>
          <p:nvPr>
            <p:ph type="body" idx="1"/>
          </p:nvPr>
        </p:nvSpPr>
        <p:spPr>
          <a:xfrm>
            <a:off x="1206500" y="3445618"/>
            <a:ext cx="21971000" cy="8256012"/>
          </a:xfrm>
          <a:prstGeom prst="rect">
            <a:avLst/>
          </a:prstGeom>
        </p:spPr>
        <p:txBody>
          <a:bodyPr>
            <a:normAutofit fontScale="70000" lnSpcReduction="20000"/>
          </a:bodyPr>
          <a:lstStyle/>
          <a:p>
            <a:r>
              <a:rPr lang="en-US" dirty="0"/>
              <a:t>Next Steps:</a:t>
            </a:r>
          </a:p>
          <a:p>
            <a:pPr lvl="1"/>
            <a:r>
              <a:rPr lang="en-US" dirty="0"/>
              <a:t>Include more visualizations with interactive capabilities – by country, year, region, type of emissions, etc.</a:t>
            </a:r>
          </a:p>
          <a:p>
            <a:pPr lvl="1"/>
            <a:r>
              <a:rPr lang="en-US" dirty="0"/>
              <a:t>Make our map an interactive heatmap</a:t>
            </a:r>
          </a:p>
          <a:p>
            <a:pPr lvl="1"/>
            <a:r>
              <a:rPr lang="en-US" dirty="0"/>
              <a:t>Identify and layer in related data as appropriate – deforestation, climate pledges, domestic fossil fuel production, etc. </a:t>
            </a:r>
            <a:endParaRPr dirty="0"/>
          </a:p>
          <a:p>
            <a:pPr lvl="1"/>
            <a:r>
              <a:rPr lang="en-US" dirty="0"/>
              <a:t>Hosting – Heroku?</a:t>
            </a:r>
          </a:p>
          <a:p>
            <a:r>
              <a:rPr lang="en-US" dirty="0"/>
              <a:t>Closing Thoughts:</a:t>
            </a:r>
          </a:p>
          <a:p>
            <a:pPr lvl="1"/>
            <a:r>
              <a:rPr lang="en-US" dirty="0"/>
              <a:t>Greater team alignment related to planning our product, process, responsibilities, scope, timelines, deliverables - in some cases our expectations were not consistent </a:t>
            </a:r>
          </a:p>
          <a:p>
            <a:pPr lvl="1"/>
            <a:r>
              <a:rPr lang="en-US" dirty="0"/>
              <a:t>More consistent team communications (and consensus) during the project (progress, challenges, re-addressing possible scope, suggested workarounds, when we needed external help, etc.)</a:t>
            </a:r>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Goals:"/>
          <p:cNvSpPr txBox="1">
            <a:spLocks noGrp="1"/>
          </p:cNvSpPr>
          <p:nvPr>
            <p:ph type="title"/>
          </p:nvPr>
        </p:nvSpPr>
        <p:spPr>
          <a:prstGeom prst="rect">
            <a:avLst/>
          </a:prstGeom>
        </p:spPr>
        <p:txBody>
          <a:bodyPr/>
          <a:lstStyle/>
          <a:p>
            <a:r>
              <a:t>Goals:</a:t>
            </a:r>
          </a:p>
        </p:txBody>
      </p:sp>
      <p:sp>
        <p:nvSpPr>
          <p:cNvPr id="158" name="The COP26 Summit and recent weather-related events have focused attention on the health, political, economic, and national security implications of climate change.…"/>
          <p:cNvSpPr txBox="1">
            <a:spLocks noGrp="1"/>
          </p:cNvSpPr>
          <p:nvPr>
            <p:ph type="body" idx="1"/>
          </p:nvPr>
        </p:nvSpPr>
        <p:spPr>
          <a:xfrm>
            <a:off x="1206500" y="3392495"/>
            <a:ext cx="21971000" cy="9045841"/>
          </a:xfrm>
          <a:prstGeom prst="rect">
            <a:avLst/>
          </a:prstGeom>
        </p:spPr>
        <p:txBody>
          <a:bodyPr/>
          <a:lstStyle/>
          <a:p>
            <a:pPr marL="0" indent="0">
              <a:buSzTx/>
              <a:buNone/>
            </a:pPr>
            <a:r>
              <a:rPr dirty="0"/>
              <a:t>The COP26 Summit and recent weather-related events have focused attention on the health, political, economic, and national security implications of climate change.</a:t>
            </a:r>
          </a:p>
          <a:p>
            <a:pPr marL="0" indent="0">
              <a:buSzTx/>
              <a:buNone/>
            </a:pPr>
            <a:r>
              <a:rPr dirty="0"/>
              <a:t>A key global climate change initiative was the 2015 Paris Accords, the first time that most of the world’s leading countries came together to address the topic.</a:t>
            </a:r>
          </a:p>
          <a:p>
            <a:pPr marL="0" indent="0">
              <a:buSzTx/>
              <a:buNone/>
            </a:pPr>
            <a:r>
              <a:rPr dirty="0"/>
              <a:t>Global climate change is being driven by CO2 emissions. We’ve created visualizations to examine CO2 data from the years </a:t>
            </a:r>
            <a:r>
              <a:rPr lang="en-US" dirty="0"/>
              <a:t>1999</a:t>
            </a:r>
            <a:r>
              <a:rPr dirty="0"/>
              <a:t> to 2014 - a period when emissions increased significantly - to better understand what world leaders knew as they participated in the Paris Accords.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Hypotheses:"/>
          <p:cNvSpPr txBox="1">
            <a:spLocks noGrp="1"/>
          </p:cNvSpPr>
          <p:nvPr>
            <p:ph type="title"/>
          </p:nvPr>
        </p:nvSpPr>
        <p:spPr>
          <a:prstGeom prst="rect">
            <a:avLst/>
          </a:prstGeom>
        </p:spPr>
        <p:txBody>
          <a:bodyPr/>
          <a:lstStyle/>
          <a:p>
            <a:r>
              <a:t>Hypotheses:</a:t>
            </a:r>
          </a:p>
        </p:txBody>
      </p:sp>
      <p:sp>
        <p:nvSpPr>
          <p:cNvPr id="161" name="There are over 200 countries being tracked in our DB. Our hypothesis was that CO2 emissions were primary driven by a handful of larger countries. This was confirmed by additional sources.…"/>
          <p:cNvSpPr txBox="1">
            <a:spLocks noGrp="1"/>
          </p:cNvSpPr>
          <p:nvPr>
            <p:ph type="body" idx="1"/>
          </p:nvPr>
        </p:nvSpPr>
        <p:spPr>
          <a:prstGeom prst="rect">
            <a:avLst/>
          </a:prstGeom>
        </p:spPr>
        <p:txBody>
          <a:bodyPr/>
          <a:lstStyle/>
          <a:p>
            <a:pPr marL="889000" indent="-889000">
              <a:buSzPct val="100000"/>
              <a:buAutoNum type="arabicPeriod"/>
            </a:pPr>
            <a:r>
              <a:rPr dirty="0"/>
              <a:t>There are over 200 countries being tracked in our DB. Our hypothesis was that CO2 emissions were primary driven by a handful of larger countries. This was confirmed by additional sources.</a:t>
            </a:r>
          </a:p>
          <a:p>
            <a:pPr marL="889000" indent="-889000">
              <a:buSzPct val="100000"/>
              <a:buAutoNum type="arabicPeriod"/>
            </a:pPr>
            <a:r>
              <a:rPr dirty="0"/>
              <a:t>We hypothesized that certain top 30 countries – primarily China – have contributed an increasing percentage of the emissions, paralleling / tied to their dramatic economic growth.</a:t>
            </a:r>
          </a:p>
          <a:p>
            <a:pPr marL="889000" indent="-889000">
              <a:buSzPct val="100000"/>
              <a:buAutoNum type="arabicPeriod"/>
            </a:pPr>
            <a:r>
              <a:rPr dirty="0"/>
              <a:t>We hypothesized that certain countries who are not top of mind might be included in th</a:t>
            </a:r>
            <a:r>
              <a:rPr lang="en-US" dirty="0"/>
              <a:t>e top 30</a:t>
            </a:r>
            <a:r>
              <a:rPr dirty="0"/>
              <a:t> – who we are calling “the Dirty 30”.</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ETL"/>
          <p:cNvSpPr txBox="1">
            <a:spLocks noGrp="1"/>
          </p:cNvSpPr>
          <p:nvPr>
            <p:ph type="title"/>
          </p:nvPr>
        </p:nvSpPr>
        <p:spPr>
          <a:prstGeom prst="rect">
            <a:avLst/>
          </a:prstGeom>
        </p:spPr>
        <p:txBody>
          <a:bodyPr/>
          <a:lstStyle/>
          <a:p>
            <a:r>
              <a:t>ETL </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ETL:"/>
          <p:cNvSpPr txBox="1">
            <a:spLocks noGrp="1"/>
          </p:cNvSpPr>
          <p:nvPr>
            <p:ph type="title"/>
          </p:nvPr>
        </p:nvSpPr>
        <p:spPr>
          <a:prstGeom prst="rect">
            <a:avLst/>
          </a:prstGeom>
        </p:spPr>
        <p:txBody>
          <a:bodyPr/>
          <a:lstStyle/>
          <a:p>
            <a:r>
              <a:t>ETL:</a:t>
            </a:r>
          </a:p>
        </p:txBody>
      </p:sp>
      <p:sp>
        <p:nvSpPr>
          <p:cNvPr id="169" name="Our ETL goal is to simplify the dataset"/>
          <p:cNvSpPr txBox="1">
            <a:spLocks noGrp="1"/>
          </p:cNvSpPr>
          <p:nvPr>
            <p:ph type="body" idx="21"/>
          </p:nvPr>
        </p:nvSpPr>
        <p:spPr>
          <a:xfrm>
            <a:off x="1206499" y="2244060"/>
            <a:ext cx="21971001"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975335">
              <a:lnSpc>
                <a:spcPct val="90000"/>
              </a:lnSpc>
              <a:spcBef>
                <a:spcPts val="1800"/>
              </a:spcBef>
              <a:defRPr sz="5600"/>
            </a:lvl1pPr>
          </a:lstStyle>
          <a:p>
            <a:r>
              <a:t>Our ETL goal is to simplify the dataset</a:t>
            </a:r>
          </a:p>
        </p:txBody>
      </p:sp>
      <p:sp>
        <p:nvSpPr>
          <p:cNvPr id="170" name="Dropping bunker fuels (not included in total)…"/>
          <p:cNvSpPr txBox="1">
            <a:spLocks noGrp="1"/>
          </p:cNvSpPr>
          <p:nvPr>
            <p:ph type="body" idx="1"/>
          </p:nvPr>
        </p:nvSpPr>
        <p:spPr>
          <a:prstGeom prst="rect">
            <a:avLst/>
          </a:prstGeom>
        </p:spPr>
        <p:txBody>
          <a:bodyPr/>
          <a:lstStyle/>
          <a:p>
            <a:pPr lvl="1"/>
            <a:r>
              <a:rPr dirty="0"/>
              <a:t>Dropping bunker fuels (not included in total)</a:t>
            </a:r>
          </a:p>
          <a:p>
            <a:pPr lvl="1"/>
            <a:r>
              <a:rPr dirty="0"/>
              <a:t>Reducing the size of the database for faster response (Using years </a:t>
            </a:r>
            <a:r>
              <a:rPr lang="en-US" dirty="0"/>
              <a:t>1999</a:t>
            </a:r>
            <a:r>
              <a:rPr dirty="0"/>
              <a:t> – 2014</a:t>
            </a:r>
          </a:p>
          <a:p>
            <a:pPr lvl="1"/>
            <a:r>
              <a:rPr dirty="0"/>
              <a:t>Focusing on top countries who contribute most of the emissions</a:t>
            </a:r>
          </a:p>
          <a:p>
            <a:pPr lvl="1"/>
            <a:r>
              <a:rPr lang="en-US" dirty="0"/>
              <a:t>Next tier: b</a:t>
            </a:r>
            <a:r>
              <a:rPr dirty="0"/>
              <a:t>reaking data into regions – e.g. Middle East</a:t>
            </a:r>
          </a:p>
          <a:p>
            <a:pPr lvl="1"/>
            <a:r>
              <a:rPr lang="en-US" dirty="0"/>
              <a:t>Next tier: i</a:t>
            </a:r>
            <a:r>
              <a:rPr dirty="0"/>
              <a:t>ncluding data on domestic fossil fuel production, haven’t found a good source yet</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ETL:"/>
          <p:cNvSpPr txBox="1">
            <a:spLocks noGrp="1"/>
          </p:cNvSpPr>
          <p:nvPr>
            <p:ph type="title"/>
          </p:nvPr>
        </p:nvSpPr>
        <p:spPr>
          <a:prstGeom prst="rect">
            <a:avLst/>
          </a:prstGeom>
        </p:spPr>
        <p:txBody>
          <a:bodyPr/>
          <a:lstStyle/>
          <a:p>
            <a:r>
              <a:t>ETL:</a:t>
            </a:r>
          </a:p>
        </p:txBody>
      </p:sp>
      <p:sp>
        <p:nvSpPr>
          <p:cNvPr id="173" name="Our Data was Consumed as Follow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Our Data was Consumed as Follows</a:t>
            </a:r>
          </a:p>
        </p:txBody>
      </p:sp>
      <p:sp>
        <p:nvSpPr>
          <p:cNvPr id="174" name="We will use (csv or json??) data…"/>
          <p:cNvSpPr txBox="1">
            <a:spLocks noGrp="1"/>
          </p:cNvSpPr>
          <p:nvPr>
            <p:ph type="body" idx="1"/>
          </p:nvPr>
        </p:nvSpPr>
        <p:spPr>
          <a:xfrm>
            <a:off x="1206500" y="4248503"/>
            <a:ext cx="21971000" cy="9222169"/>
          </a:xfrm>
          <a:prstGeom prst="rect">
            <a:avLst/>
          </a:prstGeom>
        </p:spPr>
        <p:txBody>
          <a:bodyPr>
            <a:normAutofit/>
          </a:bodyPr>
          <a:lstStyle/>
          <a:p>
            <a:pPr marL="597408" indent="-597408" defTabSz="2389572">
              <a:spcBef>
                <a:spcPts val="4400"/>
              </a:spcBef>
              <a:defRPr sz="4704">
                <a:solidFill>
                  <a:schemeClr val="accent5">
                    <a:hueOff val="-82419"/>
                    <a:satOff val="-9513"/>
                    <a:lumOff val="-16343"/>
                  </a:schemeClr>
                </a:solidFill>
              </a:defRPr>
            </a:pPr>
            <a:r>
              <a:rPr lang="en-US" dirty="0">
                <a:solidFill>
                  <a:schemeClr val="bg1"/>
                </a:solidFill>
              </a:rPr>
              <a:t>Our primary emissions data originated as a .csv file at </a:t>
            </a:r>
            <a:r>
              <a:rPr lang="en-US" u="sng" dirty="0">
                <a:solidFill>
                  <a:schemeClr val="bg1"/>
                </a:solidFill>
                <a:hlinkClick r:id="rId3">
                  <a:extLst>
                    <a:ext uri="{A12FA001-AC4F-418D-AE19-62706E023703}">
                      <ahyp:hlinkClr xmlns:ahyp="http://schemas.microsoft.com/office/drawing/2018/hyperlinkcolor" val="tx"/>
                    </a:ext>
                  </a:extLst>
                </a:hlinkClick>
              </a:rPr>
              <a:t>DataHub.io</a:t>
            </a:r>
            <a:r>
              <a:rPr lang="en-US" dirty="0">
                <a:solidFill>
                  <a:schemeClr val="bg1"/>
                </a:solidFill>
              </a:rPr>
              <a:t> by DATOPIAN: </a:t>
            </a:r>
            <a:r>
              <a:rPr lang="en-US" u="sng" dirty="0">
                <a:solidFill>
                  <a:schemeClr val="bg1"/>
                </a:solidFill>
                <a:hlinkClick r:id="rId4">
                  <a:extLst>
                    <a:ext uri="{A12FA001-AC4F-418D-AE19-62706E023703}">
                      <ahyp:hlinkClr xmlns:ahyp="http://schemas.microsoft.com/office/drawing/2018/hyperlinkcolor" val="tx"/>
                    </a:ext>
                  </a:extLst>
                </a:hlinkClick>
              </a:rPr>
              <a:t>https://datahub.io/core/co2-fossil-by-nation#data</a:t>
            </a:r>
            <a:r>
              <a:rPr lang="en-US" dirty="0">
                <a:solidFill>
                  <a:schemeClr val="bg1"/>
                </a:solidFill>
              </a:rPr>
              <a:t>  </a:t>
            </a:r>
          </a:p>
          <a:p>
            <a:pPr marL="597408" indent="-597408" defTabSz="2389572">
              <a:spcBef>
                <a:spcPts val="4400"/>
              </a:spcBef>
              <a:defRPr sz="4704">
                <a:solidFill>
                  <a:schemeClr val="accent5">
                    <a:hueOff val="-82419"/>
                    <a:satOff val="-9513"/>
                    <a:lumOff val="-16343"/>
                  </a:schemeClr>
                </a:solidFill>
              </a:defRPr>
            </a:pPr>
            <a:r>
              <a:rPr lang="en-US" dirty="0">
                <a:solidFill>
                  <a:schemeClr val="bg1"/>
                </a:solidFill>
              </a:rPr>
              <a:t>Initial data extraction and cleaning was </a:t>
            </a:r>
            <a:r>
              <a:rPr dirty="0">
                <a:solidFill>
                  <a:schemeClr val="bg1"/>
                </a:solidFill>
              </a:rPr>
              <a:t>done in </a:t>
            </a:r>
            <a:r>
              <a:rPr dirty="0" err="1">
                <a:solidFill>
                  <a:schemeClr val="bg1"/>
                </a:solidFill>
              </a:rPr>
              <a:t>Jupyter</a:t>
            </a:r>
            <a:r>
              <a:rPr dirty="0">
                <a:solidFill>
                  <a:schemeClr val="bg1"/>
                </a:solidFill>
              </a:rPr>
              <a:t> Notebooks</a:t>
            </a:r>
            <a:r>
              <a:rPr lang="en-US" dirty="0">
                <a:solidFill>
                  <a:schemeClr val="bg1"/>
                </a:solidFill>
              </a:rPr>
              <a:t> with additional steps performed in PostgreSQL</a:t>
            </a:r>
          </a:p>
          <a:p>
            <a:pPr marL="597408" indent="-597408" defTabSz="2389572">
              <a:spcBef>
                <a:spcPts val="4400"/>
              </a:spcBef>
              <a:defRPr sz="4704">
                <a:solidFill>
                  <a:schemeClr val="accent5">
                    <a:hueOff val="-82419"/>
                    <a:satOff val="-9513"/>
                    <a:lumOff val="-16343"/>
                  </a:schemeClr>
                </a:solidFill>
              </a:defRPr>
            </a:pPr>
            <a:r>
              <a:rPr lang="en-US" dirty="0">
                <a:solidFill>
                  <a:schemeClr val="bg1"/>
                </a:solidFill>
              </a:rPr>
              <a:t>Final</a:t>
            </a:r>
            <a:r>
              <a:rPr dirty="0">
                <a:solidFill>
                  <a:schemeClr val="bg1"/>
                </a:solidFill>
              </a:rPr>
              <a:t> filtered data </a:t>
            </a:r>
            <a:r>
              <a:rPr lang="en-US" dirty="0">
                <a:solidFill>
                  <a:schemeClr val="bg1"/>
                </a:solidFill>
              </a:rPr>
              <a:t>produced a table of the top 30 CO2 emitting nations by combined total</a:t>
            </a:r>
          </a:p>
          <a:p>
            <a:pPr marL="597408" indent="-597408" defTabSz="2389572">
              <a:spcBef>
                <a:spcPts val="4400"/>
              </a:spcBef>
              <a:defRPr sz="4704">
                <a:solidFill>
                  <a:schemeClr val="accent5">
                    <a:hueOff val="-82419"/>
                    <a:satOff val="-9513"/>
                    <a:lumOff val="-16343"/>
                  </a:schemeClr>
                </a:solidFill>
              </a:defRPr>
            </a:pPr>
            <a:r>
              <a:rPr dirty="0">
                <a:solidFill>
                  <a:schemeClr val="bg1"/>
                </a:solidFill>
              </a:rPr>
              <a:t>We utilized Flask</a:t>
            </a:r>
            <a:r>
              <a:rPr lang="en-US" dirty="0">
                <a:solidFill>
                  <a:schemeClr val="bg1"/>
                </a:solidFill>
              </a:rPr>
              <a:t>, </a:t>
            </a:r>
            <a:r>
              <a:rPr dirty="0">
                <a:solidFill>
                  <a:schemeClr val="bg1"/>
                </a:solidFill>
              </a:rPr>
              <a:t>HTML, CSS, JS and graphics (</a:t>
            </a:r>
            <a:r>
              <a:rPr lang="en-US" dirty="0">
                <a:solidFill>
                  <a:schemeClr val="bg1"/>
                </a:solidFill>
              </a:rPr>
              <a:t>Leaflet, </a:t>
            </a:r>
            <a:r>
              <a:rPr dirty="0" err="1">
                <a:solidFill>
                  <a:schemeClr val="bg1"/>
                </a:solidFill>
              </a:rPr>
              <a:t>Plotly</a:t>
            </a:r>
            <a:r>
              <a:rPr lang="en-US" dirty="0">
                <a:solidFill>
                  <a:schemeClr val="bg1"/>
                </a:solidFill>
              </a:rPr>
              <a:t>, </a:t>
            </a:r>
            <a:r>
              <a:rPr dirty="0">
                <a:solidFill>
                  <a:schemeClr val="bg1"/>
                </a:solidFill>
              </a:rPr>
              <a:t>D3, </a:t>
            </a:r>
            <a:r>
              <a:rPr dirty="0" err="1">
                <a:solidFill>
                  <a:schemeClr val="bg1"/>
                </a:solidFill>
              </a:rPr>
              <a:t>chartJS</a:t>
            </a:r>
            <a:r>
              <a:rPr dirty="0">
                <a:solidFill>
                  <a:schemeClr val="bg1"/>
                </a:solidFill>
              </a:rPr>
              <a:t>) to display our findings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ETL:"/>
          <p:cNvSpPr txBox="1">
            <a:spLocks noGrp="1"/>
          </p:cNvSpPr>
          <p:nvPr>
            <p:ph type="title"/>
          </p:nvPr>
        </p:nvSpPr>
        <p:spPr>
          <a:prstGeom prst="rect">
            <a:avLst/>
          </a:prstGeom>
        </p:spPr>
        <p:txBody>
          <a:bodyPr/>
          <a:lstStyle/>
          <a:p>
            <a:r>
              <a:t>ETL:</a:t>
            </a:r>
          </a:p>
        </p:txBody>
      </p:sp>
      <p:sp>
        <p:nvSpPr>
          <p:cNvPr id="177" name="Data Challeng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Data Challenges</a:t>
            </a:r>
          </a:p>
        </p:txBody>
      </p:sp>
      <p:sp>
        <p:nvSpPr>
          <p:cNvPr id="178" name="Names of several countries have changed / countries have merged (e.g. USSR, Germany) so we decided to use data from 2000 onward (instead of from 1970, for example) so we would not have to make “political” decisions about which countries to include"/>
          <p:cNvSpPr txBox="1">
            <a:spLocks noGrp="1"/>
          </p:cNvSpPr>
          <p:nvPr>
            <p:ph type="body" idx="1"/>
          </p:nvPr>
        </p:nvSpPr>
        <p:spPr>
          <a:prstGeom prst="rect">
            <a:avLst/>
          </a:prstGeom>
        </p:spPr>
        <p:txBody>
          <a:bodyPr/>
          <a:lstStyle/>
          <a:p>
            <a:r>
              <a:rPr lang="en-US" dirty="0"/>
              <a:t>In our file, </a:t>
            </a:r>
            <a:r>
              <a:rPr dirty="0"/>
              <a:t>countries have changed / countries have merged (e.g. USSR</a:t>
            </a:r>
            <a:r>
              <a:rPr lang="en-US" dirty="0"/>
              <a:t> vs. Russia and Ukraine</a:t>
            </a:r>
            <a:r>
              <a:rPr dirty="0"/>
              <a:t>, Germany</a:t>
            </a:r>
            <a:r>
              <a:rPr lang="en-US" dirty="0"/>
              <a:t> vs. Democratic Republic of Germany</a:t>
            </a:r>
            <a:r>
              <a:rPr dirty="0"/>
              <a:t>) </a:t>
            </a:r>
            <a:endParaRPr lang="en-US" dirty="0"/>
          </a:p>
          <a:p>
            <a:r>
              <a:rPr lang="en-US" dirty="0"/>
              <a:t>We used </a:t>
            </a:r>
            <a:r>
              <a:rPr dirty="0"/>
              <a:t>data from</a:t>
            </a:r>
            <a:r>
              <a:rPr lang="en-US" dirty="0"/>
              <a:t> 1999</a:t>
            </a:r>
            <a:r>
              <a:rPr dirty="0"/>
              <a:t> onward </a:t>
            </a:r>
            <a:r>
              <a:rPr lang="en-US" dirty="0"/>
              <a:t>to reduce complexity and avoid confusion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Deployed Infrastructure"/>
          <p:cNvSpPr txBox="1">
            <a:spLocks noGrp="1"/>
          </p:cNvSpPr>
          <p:nvPr>
            <p:ph type="title"/>
          </p:nvPr>
        </p:nvSpPr>
        <p:spPr>
          <a:prstGeom prst="rect">
            <a:avLst/>
          </a:prstGeom>
        </p:spPr>
        <p:txBody>
          <a:bodyPr/>
          <a:lstStyle/>
          <a:p>
            <a:r>
              <a:t>Deployed Infrastructure</a:t>
            </a:r>
          </a:p>
        </p:txBody>
      </p:sp>
    </p:spTree>
  </p:cSld>
  <p:clrMapOvr>
    <a:masterClrMapping/>
  </p:clrMapOvr>
  <p:transition spd="med"/>
</p:sld>
</file>

<file path=ppt/theme/theme1.xml><?xml version="1.0" encoding="utf-8"?>
<a:theme xmlns:a="http://schemas.openxmlformats.org/drawingml/2006/main" name="30_BasicColor">
  <a:themeElements>
    <a:clrScheme name="30_BasicColor">
      <a:dk1>
        <a:srgbClr val="5E5E5E"/>
      </a:dk1>
      <a:lt1>
        <a:srgbClr val="003462"/>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0_BasicColor">
  <a:themeElements>
    <a:clrScheme name="30_BasicColor">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1331</TotalTime>
  <Words>827</Words>
  <Application>Microsoft Macintosh PowerPoint</Application>
  <PresentationFormat>Custom</PresentationFormat>
  <Paragraphs>88</Paragraphs>
  <Slides>21</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Helvetica</vt:lpstr>
      <vt:lpstr>Helvetica Neue</vt:lpstr>
      <vt:lpstr>Helvetica Neue Medium</vt:lpstr>
      <vt:lpstr>30_BasicColor</vt:lpstr>
      <vt:lpstr>CO2 Emissions</vt:lpstr>
      <vt:lpstr>Goals / Hypotheses</vt:lpstr>
      <vt:lpstr>Goals:</vt:lpstr>
      <vt:lpstr>Hypotheses:</vt:lpstr>
      <vt:lpstr>ETL </vt:lpstr>
      <vt:lpstr>ETL:</vt:lpstr>
      <vt:lpstr>ETL:</vt:lpstr>
      <vt:lpstr>ETL:</vt:lpstr>
      <vt:lpstr>Deployed Infrastructure</vt:lpstr>
      <vt:lpstr>Deployed Infrastructure:</vt:lpstr>
      <vt:lpstr>Deployment Learnings…</vt:lpstr>
      <vt:lpstr>Deployment Learnings:</vt:lpstr>
      <vt:lpstr>Website</vt:lpstr>
      <vt:lpstr> Website Structure</vt:lpstr>
      <vt:lpstr>PowerPoint Presentation</vt:lpstr>
      <vt:lpstr>PowerPoint Presentation</vt:lpstr>
      <vt:lpstr>PowerPoint Presentation</vt:lpstr>
      <vt:lpstr>PowerPoint Presentation</vt:lpstr>
      <vt:lpstr>PowerPoint Presentation</vt:lpstr>
      <vt:lpstr>Next Steps and Closing Thoughts</vt:lpstr>
      <vt:lpstr>Next Steps and Closing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CO2 Emissions</dc:title>
  <cp:lastModifiedBy>Steve Reiss</cp:lastModifiedBy>
  <cp:revision>19</cp:revision>
  <dcterms:modified xsi:type="dcterms:W3CDTF">2021-11-02T22:12:15Z</dcterms:modified>
</cp:coreProperties>
</file>